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302" r:id="rId4"/>
    <p:sldId id="303" r:id="rId5"/>
    <p:sldId id="304" r:id="rId6"/>
    <p:sldId id="305" r:id="rId7"/>
    <p:sldId id="296" r:id="rId8"/>
    <p:sldId id="258" r:id="rId9"/>
    <p:sldId id="311" r:id="rId10"/>
    <p:sldId id="263" r:id="rId11"/>
    <p:sldId id="307" r:id="rId12"/>
    <p:sldId id="298" r:id="rId13"/>
    <p:sldId id="310" r:id="rId14"/>
    <p:sldId id="308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FB9D7"/>
    <a:srgbClr val="808080"/>
    <a:srgbClr val="969696"/>
    <a:srgbClr val="FF7F00"/>
    <a:srgbClr val="000000"/>
    <a:srgbClr val="333333"/>
    <a:srgbClr val="EC2C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55" autoAdjust="0"/>
    <p:restoredTop sz="86353" autoAdjust="0"/>
  </p:normalViewPr>
  <p:slideViewPr>
    <p:cSldViewPr>
      <p:cViewPr varScale="1">
        <p:scale>
          <a:sx n="89" d="100"/>
          <a:sy n="89" d="100"/>
        </p:scale>
        <p:origin x="-14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43541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2E8B6EB-7811-4574-881E-74A4665CEFE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8" name="Freeform 12"/>
          <p:cNvSpPr>
            <a:spLocks/>
          </p:cNvSpPr>
          <p:nvPr/>
        </p:nvSpPr>
        <p:spPr bwMode="gray">
          <a:xfrm>
            <a:off x="-9525" y="2997200"/>
            <a:ext cx="2205038" cy="2663825"/>
          </a:xfrm>
          <a:custGeom>
            <a:avLst/>
            <a:gdLst/>
            <a:ahLst/>
            <a:cxnLst>
              <a:cxn ang="0">
                <a:pos x="0" y="1678"/>
              </a:cxn>
              <a:cxn ang="0">
                <a:pos x="0" y="1134"/>
              </a:cxn>
              <a:cxn ang="0">
                <a:pos x="1406" y="0"/>
              </a:cxn>
              <a:cxn ang="0">
                <a:pos x="1406" y="91"/>
              </a:cxn>
              <a:cxn ang="0">
                <a:pos x="0" y="1678"/>
              </a:cxn>
            </a:cxnLst>
            <a:rect l="0" t="0" r="r" b="b"/>
            <a:pathLst>
              <a:path w="1406" h="1678">
                <a:moveTo>
                  <a:pt x="0" y="1678"/>
                </a:moveTo>
                <a:lnTo>
                  <a:pt x="0" y="1134"/>
                </a:lnTo>
                <a:lnTo>
                  <a:pt x="1406" y="0"/>
                </a:lnTo>
                <a:lnTo>
                  <a:pt x="1406" y="91"/>
                </a:lnTo>
                <a:lnTo>
                  <a:pt x="0" y="1678"/>
                </a:lnTo>
                <a:close/>
              </a:path>
            </a:pathLst>
          </a:custGeom>
          <a:solidFill>
            <a:srgbClr val="E0E0E0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4103" name="Picture 7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1447800" y="1782763"/>
            <a:ext cx="7359650" cy="1609725"/>
          </a:xfrm>
          <a:prstGeom prst="rect">
            <a:avLst/>
          </a:prstGeom>
          <a:noFill/>
        </p:spPr>
      </p:pic>
      <p:sp>
        <p:nvSpPr>
          <p:cNvPr id="4104" name="Freeform 8"/>
          <p:cNvSpPr>
            <a:spLocks/>
          </p:cNvSpPr>
          <p:nvPr/>
        </p:nvSpPr>
        <p:spPr bwMode="gray">
          <a:xfrm>
            <a:off x="568325" y="-9525"/>
            <a:ext cx="1784350" cy="6875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90" y="2"/>
              </a:cxn>
              <a:cxn ang="0">
                <a:pos x="1124" y="1373"/>
              </a:cxn>
              <a:cxn ang="0">
                <a:pos x="1124" y="2036"/>
              </a:cxn>
              <a:cxn ang="0">
                <a:pos x="889" y="4343"/>
              </a:cxn>
              <a:cxn ang="0">
                <a:pos x="526" y="4343"/>
              </a:cxn>
              <a:cxn ang="0">
                <a:pos x="1079" y="2031"/>
              </a:cxn>
              <a:cxn ang="0">
                <a:pos x="1079" y="1383"/>
              </a:cxn>
              <a:cxn ang="0">
                <a:pos x="0" y="0"/>
              </a:cxn>
            </a:cxnLst>
            <a:rect l="0" t="0" r="r" b="b"/>
            <a:pathLst>
              <a:path w="1124" h="4343">
                <a:moveTo>
                  <a:pt x="0" y="0"/>
                </a:moveTo>
                <a:lnTo>
                  <a:pt x="490" y="2"/>
                </a:lnTo>
                <a:lnTo>
                  <a:pt x="1124" y="1373"/>
                </a:lnTo>
                <a:lnTo>
                  <a:pt x="1124" y="2036"/>
                </a:lnTo>
                <a:lnTo>
                  <a:pt x="889" y="4343"/>
                </a:lnTo>
                <a:lnTo>
                  <a:pt x="526" y="4343"/>
                </a:lnTo>
                <a:lnTo>
                  <a:pt x="1079" y="2031"/>
                </a:lnTo>
                <a:lnTo>
                  <a:pt x="1079" y="13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5" name="Freeform 9"/>
          <p:cNvSpPr>
            <a:spLocks/>
          </p:cNvSpPr>
          <p:nvPr/>
        </p:nvSpPr>
        <p:spPr bwMode="gray">
          <a:xfrm>
            <a:off x="-12700" y="-9525"/>
            <a:ext cx="2392363" cy="6880225"/>
          </a:xfrm>
          <a:custGeom>
            <a:avLst/>
            <a:gdLst/>
            <a:ahLst/>
            <a:cxnLst>
              <a:cxn ang="0">
                <a:pos x="181" y="0"/>
              </a:cxn>
              <a:cxn ang="0">
                <a:pos x="1507" y="1379"/>
              </a:cxn>
              <a:cxn ang="0">
                <a:pos x="1507" y="2036"/>
              </a:cxn>
              <a:cxn ang="0">
                <a:pos x="727" y="4334"/>
              </a:cxn>
              <a:cxn ang="0">
                <a:pos x="2" y="4334"/>
              </a:cxn>
              <a:cxn ang="0">
                <a:pos x="2" y="4162"/>
              </a:cxn>
              <a:cxn ang="0">
                <a:pos x="1441" y="1936"/>
              </a:cxn>
              <a:cxn ang="0">
                <a:pos x="1441" y="1447"/>
              </a:cxn>
              <a:cxn ang="0">
                <a:pos x="8" y="434"/>
              </a:cxn>
              <a:cxn ang="0">
                <a:pos x="0" y="6"/>
              </a:cxn>
              <a:cxn ang="0">
                <a:pos x="181" y="0"/>
              </a:cxn>
            </a:cxnLst>
            <a:rect l="0" t="0" r="r" b="b"/>
            <a:pathLst>
              <a:path w="1507" h="4334">
                <a:moveTo>
                  <a:pt x="181" y="0"/>
                </a:moveTo>
                <a:lnTo>
                  <a:pt x="1507" y="1379"/>
                </a:lnTo>
                <a:lnTo>
                  <a:pt x="1507" y="2036"/>
                </a:lnTo>
                <a:lnTo>
                  <a:pt x="727" y="4334"/>
                </a:lnTo>
                <a:lnTo>
                  <a:pt x="2" y="4334"/>
                </a:lnTo>
                <a:lnTo>
                  <a:pt x="2" y="4162"/>
                </a:lnTo>
                <a:lnTo>
                  <a:pt x="1441" y="1936"/>
                </a:lnTo>
                <a:lnTo>
                  <a:pt x="1441" y="1447"/>
                </a:lnTo>
                <a:lnTo>
                  <a:pt x="8" y="434"/>
                </a:lnTo>
                <a:lnTo>
                  <a:pt x="0" y="6"/>
                </a:lnTo>
                <a:lnTo>
                  <a:pt x="18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6" name="Freeform 10"/>
          <p:cNvSpPr>
            <a:spLocks/>
          </p:cNvSpPr>
          <p:nvPr/>
        </p:nvSpPr>
        <p:spPr bwMode="gray">
          <a:xfrm>
            <a:off x="2557463" y="0"/>
            <a:ext cx="3022600" cy="6858000"/>
          </a:xfrm>
          <a:custGeom>
            <a:avLst/>
            <a:gdLst/>
            <a:ahLst/>
            <a:cxnLst>
              <a:cxn ang="0">
                <a:pos x="1904" y="0"/>
              </a:cxn>
              <a:cxn ang="0">
                <a:pos x="1178" y="0"/>
              </a:cxn>
              <a:cxn ang="0">
                <a:pos x="0" y="1342"/>
              </a:cxn>
              <a:cxn ang="0">
                <a:pos x="0" y="1950"/>
              </a:cxn>
              <a:cxn ang="0">
                <a:pos x="498" y="4354"/>
              </a:cxn>
              <a:cxn ang="0">
                <a:pos x="1088" y="4354"/>
              </a:cxn>
              <a:cxn ang="0">
                <a:pos x="44" y="1985"/>
              </a:cxn>
              <a:cxn ang="0">
                <a:pos x="44" y="1361"/>
              </a:cxn>
              <a:cxn ang="0">
                <a:pos x="1904" y="0"/>
              </a:cxn>
            </a:cxnLst>
            <a:rect l="0" t="0" r="r" b="b"/>
            <a:pathLst>
              <a:path w="1904" h="4354">
                <a:moveTo>
                  <a:pt x="1904" y="0"/>
                </a:moveTo>
                <a:lnTo>
                  <a:pt x="1178" y="0"/>
                </a:lnTo>
                <a:lnTo>
                  <a:pt x="0" y="1342"/>
                </a:lnTo>
                <a:lnTo>
                  <a:pt x="0" y="1950"/>
                </a:lnTo>
                <a:lnTo>
                  <a:pt x="498" y="4354"/>
                </a:lnTo>
                <a:lnTo>
                  <a:pt x="1088" y="4354"/>
                </a:lnTo>
                <a:lnTo>
                  <a:pt x="44" y="1985"/>
                </a:lnTo>
                <a:lnTo>
                  <a:pt x="44" y="1361"/>
                </a:lnTo>
                <a:lnTo>
                  <a:pt x="1904" y="0"/>
                </a:lnTo>
                <a:close/>
              </a:path>
            </a:pathLst>
          </a:custGeom>
          <a:solidFill>
            <a:srgbClr val="D3D3D3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7" name="Freeform 11"/>
          <p:cNvSpPr>
            <a:spLocks/>
          </p:cNvSpPr>
          <p:nvPr/>
        </p:nvSpPr>
        <p:spPr bwMode="gray">
          <a:xfrm>
            <a:off x="2959100" y="-14288"/>
            <a:ext cx="2711450" cy="1887538"/>
          </a:xfrm>
          <a:custGeom>
            <a:avLst/>
            <a:gdLst/>
            <a:ahLst/>
            <a:cxnLst>
              <a:cxn ang="0">
                <a:pos x="1708" y="1"/>
              </a:cxn>
              <a:cxn ang="0">
                <a:pos x="1379" y="0"/>
              </a:cxn>
              <a:cxn ang="0">
                <a:pos x="0" y="1189"/>
              </a:cxn>
              <a:cxn ang="0">
                <a:pos x="1708" y="1"/>
              </a:cxn>
            </a:cxnLst>
            <a:rect l="0" t="0" r="r" b="b"/>
            <a:pathLst>
              <a:path w="1708" h="1189">
                <a:moveTo>
                  <a:pt x="1708" y="1"/>
                </a:moveTo>
                <a:lnTo>
                  <a:pt x="1379" y="0"/>
                </a:lnTo>
                <a:lnTo>
                  <a:pt x="0" y="1189"/>
                </a:lnTo>
                <a:lnTo>
                  <a:pt x="1708" y="1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09" name="Freeform 13"/>
          <p:cNvSpPr>
            <a:spLocks/>
          </p:cNvSpPr>
          <p:nvPr/>
        </p:nvSpPr>
        <p:spPr bwMode="gray">
          <a:xfrm>
            <a:off x="2498725" y="-9525"/>
            <a:ext cx="6105525" cy="6867525"/>
          </a:xfrm>
          <a:custGeom>
            <a:avLst/>
            <a:gdLst/>
            <a:ahLst/>
            <a:cxnLst>
              <a:cxn ang="0">
                <a:pos x="3665" y="0"/>
              </a:cxn>
              <a:cxn ang="0">
                <a:pos x="2122" y="0"/>
              </a:cxn>
              <a:cxn ang="0">
                <a:pos x="0" y="1339"/>
              </a:cxn>
              <a:cxn ang="0">
                <a:pos x="0" y="1950"/>
              </a:cxn>
              <a:cxn ang="0">
                <a:pos x="1215" y="4354"/>
              </a:cxn>
              <a:cxn ang="0">
                <a:pos x="1941" y="4354"/>
              </a:cxn>
              <a:cxn ang="0">
                <a:pos x="72" y="1877"/>
              </a:cxn>
              <a:cxn ang="0">
                <a:pos x="72" y="1361"/>
              </a:cxn>
              <a:cxn ang="0">
                <a:pos x="3846" y="0"/>
              </a:cxn>
              <a:cxn ang="0">
                <a:pos x="2122" y="0"/>
              </a:cxn>
            </a:cxnLst>
            <a:rect l="0" t="0" r="r" b="b"/>
            <a:pathLst>
              <a:path w="3846" h="4354">
                <a:moveTo>
                  <a:pt x="3665" y="0"/>
                </a:moveTo>
                <a:lnTo>
                  <a:pt x="2122" y="0"/>
                </a:lnTo>
                <a:lnTo>
                  <a:pt x="0" y="1339"/>
                </a:lnTo>
                <a:lnTo>
                  <a:pt x="0" y="1950"/>
                </a:lnTo>
                <a:lnTo>
                  <a:pt x="1215" y="4354"/>
                </a:lnTo>
                <a:lnTo>
                  <a:pt x="1941" y="4354"/>
                </a:lnTo>
                <a:lnTo>
                  <a:pt x="72" y="1877"/>
                </a:lnTo>
                <a:lnTo>
                  <a:pt x="72" y="1361"/>
                </a:lnTo>
                <a:lnTo>
                  <a:pt x="3846" y="0"/>
                </a:lnTo>
                <a:lnTo>
                  <a:pt x="2122" y="0"/>
                </a:lnTo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0" name="Freeform 14"/>
          <p:cNvSpPr>
            <a:spLocks/>
          </p:cNvSpPr>
          <p:nvPr/>
        </p:nvSpPr>
        <p:spPr bwMode="gray">
          <a:xfrm>
            <a:off x="-9525" y="185738"/>
            <a:ext cx="2246313" cy="5984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15" y="1197"/>
              </a:cxn>
              <a:cxn ang="0">
                <a:pos x="1415" y="1862"/>
              </a:cxn>
              <a:cxn ang="0">
                <a:pos x="0" y="3770"/>
              </a:cxn>
              <a:cxn ang="0">
                <a:pos x="0" y="3272"/>
              </a:cxn>
              <a:cxn ang="0">
                <a:pos x="1376" y="1801"/>
              </a:cxn>
              <a:cxn ang="0">
                <a:pos x="1376" y="1272"/>
              </a:cxn>
              <a:cxn ang="0">
                <a:pos x="6" y="962"/>
              </a:cxn>
              <a:cxn ang="0">
                <a:pos x="0" y="0"/>
              </a:cxn>
            </a:cxnLst>
            <a:rect l="0" t="0" r="r" b="b"/>
            <a:pathLst>
              <a:path w="1415" h="3770">
                <a:moveTo>
                  <a:pt x="0" y="0"/>
                </a:moveTo>
                <a:lnTo>
                  <a:pt x="1415" y="1197"/>
                </a:lnTo>
                <a:lnTo>
                  <a:pt x="1415" y="1862"/>
                </a:lnTo>
                <a:lnTo>
                  <a:pt x="0" y="3770"/>
                </a:lnTo>
                <a:lnTo>
                  <a:pt x="0" y="3272"/>
                </a:lnTo>
                <a:lnTo>
                  <a:pt x="1376" y="1801"/>
                </a:lnTo>
                <a:lnTo>
                  <a:pt x="1376" y="1272"/>
                </a:lnTo>
                <a:lnTo>
                  <a:pt x="6" y="96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1" name="Freeform 15"/>
          <p:cNvSpPr>
            <a:spLocks/>
          </p:cNvSpPr>
          <p:nvPr/>
        </p:nvSpPr>
        <p:spPr bwMode="gray">
          <a:xfrm>
            <a:off x="2608263" y="642938"/>
            <a:ext cx="6540500" cy="6215062"/>
          </a:xfrm>
          <a:custGeom>
            <a:avLst/>
            <a:gdLst/>
            <a:ahLst/>
            <a:cxnLst>
              <a:cxn ang="0">
                <a:pos x="4115" y="0"/>
              </a:cxn>
              <a:cxn ang="0">
                <a:pos x="4120" y="500"/>
              </a:cxn>
              <a:cxn ang="0">
                <a:pos x="61" y="1059"/>
              </a:cxn>
              <a:cxn ang="0">
                <a:pos x="61" y="1466"/>
              </a:cxn>
              <a:cxn ang="0">
                <a:pos x="2419" y="3915"/>
              </a:cxn>
              <a:cxn ang="0">
                <a:pos x="1830" y="3915"/>
              </a:cxn>
              <a:cxn ang="0">
                <a:pos x="0" y="1449"/>
              </a:cxn>
              <a:cxn ang="0">
                <a:pos x="0" y="967"/>
              </a:cxn>
              <a:cxn ang="0">
                <a:pos x="4115" y="0"/>
              </a:cxn>
            </a:cxnLst>
            <a:rect l="0" t="0" r="r" b="b"/>
            <a:pathLst>
              <a:path w="4120" h="3915">
                <a:moveTo>
                  <a:pt x="4115" y="0"/>
                </a:moveTo>
                <a:lnTo>
                  <a:pt x="4120" y="500"/>
                </a:lnTo>
                <a:lnTo>
                  <a:pt x="61" y="1059"/>
                </a:lnTo>
                <a:lnTo>
                  <a:pt x="61" y="1466"/>
                </a:lnTo>
                <a:lnTo>
                  <a:pt x="2419" y="3915"/>
                </a:lnTo>
                <a:lnTo>
                  <a:pt x="1830" y="3915"/>
                </a:lnTo>
                <a:lnTo>
                  <a:pt x="0" y="1449"/>
                </a:lnTo>
                <a:lnTo>
                  <a:pt x="0" y="967"/>
                </a:lnTo>
                <a:lnTo>
                  <a:pt x="4115" y="0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2" name="Freeform 16"/>
          <p:cNvSpPr>
            <a:spLocks/>
          </p:cNvSpPr>
          <p:nvPr/>
        </p:nvSpPr>
        <p:spPr bwMode="gray">
          <a:xfrm>
            <a:off x="2586038" y="-17463"/>
            <a:ext cx="6557962" cy="6875463"/>
          </a:xfrm>
          <a:custGeom>
            <a:avLst/>
            <a:gdLst/>
            <a:ahLst/>
            <a:cxnLst>
              <a:cxn ang="0">
                <a:pos x="4131" y="0"/>
              </a:cxn>
              <a:cxn ang="0">
                <a:pos x="4126" y="494"/>
              </a:cxn>
              <a:cxn ang="0">
                <a:pos x="55" y="1404"/>
              </a:cxn>
              <a:cxn ang="0">
                <a:pos x="55" y="1853"/>
              </a:cxn>
              <a:cxn ang="0">
                <a:pos x="3156" y="4348"/>
              </a:cxn>
              <a:cxn ang="0">
                <a:pos x="2067" y="4348"/>
              </a:cxn>
              <a:cxn ang="0">
                <a:pos x="0" y="1882"/>
              </a:cxn>
              <a:cxn ang="0">
                <a:pos x="0" y="1355"/>
              </a:cxn>
              <a:cxn ang="0">
                <a:pos x="3615" y="0"/>
              </a:cxn>
              <a:cxn ang="0">
                <a:pos x="4131" y="0"/>
              </a:cxn>
            </a:cxnLst>
            <a:rect l="0" t="0" r="r" b="b"/>
            <a:pathLst>
              <a:path w="4131" h="4348">
                <a:moveTo>
                  <a:pt x="4131" y="0"/>
                </a:moveTo>
                <a:lnTo>
                  <a:pt x="4126" y="494"/>
                </a:lnTo>
                <a:lnTo>
                  <a:pt x="55" y="1404"/>
                </a:lnTo>
                <a:lnTo>
                  <a:pt x="55" y="1853"/>
                </a:lnTo>
                <a:lnTo>
                  <a:pt x="3156" y="4348"/>
                </a:lnTo>
                <a:lnTo>
                  <a:pt x="2067" y="4348"/>
                </a:lnTo>
                <a:lnTo>
                  <a:pt x="0" y="1882"/>
                </a:lnTo>
                <a:lnTo>
                  <a:pt x="0" y="1355"/>
                </a:lnTo>
                <a:lnTo>
                  <a:pt x="3615" y="0"/>
                </a:lnTo>
                <a:lnTo>
                  <a:pt x="4131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3" name="Freeform 17"/>
          <p:cNvSpPr>
            <a:spLocks/>
          </p:cNvSpPr>
          <p:nvPr/>
        </p:nvSpPr>
        <p:spPr bwMode="gray">
          <a:xfrm>
            <a:off x="2771775" y="-26988"/>
            <a:ext cx="5761038" cy="2087563"/>
          </a:xfrm>
          <a:custGeom>
            <a:avLst/>
            <a:gdLst/>
            <a:ahLst/>
            <a:cxnLst>
              <a:cxn ang="0">
                <a:pos x="0" y="1315"/>
              </a:cxn>
              <a:cxn ang="0">
                <a:pos x="2858" y="0"/>
              </a:cxn>
              <a:cxn ang="0">
                <a:pos x="3629" y="0"/>
              </a:cxn>
              <a:cxn ang="0">
                <a:pos x="0" y="1315"/>
              </a:cxn>
            </a:cxnLst>
            <a:rect l="0" t="0" r="r" b="b"/>
            <a:pathLst>
              <a:path w="3629" h="1315">
                <a:moveTo>
                  <a:pt x="0" y="1315"/>
                </a:moveTo>
                <a:lnTo>
                  <a:pt x="2858" y="0"/>
                </a:lnTo>
                <a:lnTo>
                  <a:pt x="3629" y="0"/>
                </a:lnTo>
                <a:lnTo>
                  <a:pt x="0" y="1315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14" name="Freeform 18"/>
          <p:cNvSpPr>
            <a:spLocks/>
          </p:cNvSpPr>
          <p:nvPr/>
        </p:nvSpPr>
        <p:spPr bwMode="gray">
          <a:xfrm>
            <a:off x="2555875" y="2924175"/>
            <a:ext cx="3384550" cy="3944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32" y="2495"/>
              </a:cxn>
              <a:cxn ang="0">
                <a:pos x="1814" y="2495"/>
              </a:cxn>
              <a:cxn ang="0">
                <a:pos x="0" y="0"/>
              </a:cxn>
            </a:cxnLst>
            <a:rect l="0" t="0" r="r" b="b"/>
            <a:pathLst>
              <a:path w="2132" h="2495">
                <a:moveTo>
                  <a:pt x="0" y="0"/>
                </a:moveTo>
                <a:lnTo>
                  <a:pt x="2132" y="2495"/>
                </a:lnTo>
                <a:lnTo>
                  <a:pt x="1814" y="2495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5001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20" name="Freeform 24"/>
          <p:cNvSpPr>
            <a:spLocks/>
          </p:cNvSpPr>
          <p:nvPr/>
        </p:nvSpPr>
        <p:spPr bwMode="gray">
          <a:xfrm>
            <a:off x="-19050" y="180975"/>
            <a:ext cx="2262188" cy="1914525"/>
          </a:xfrm>
          <a:custGeom>
            <a:avLst/>
            <a:gdLst/>
            <a:ahLst/>
            <a:cxnLst>
              <a:cxn ang="0">
                <a:pos x="1425" y="1206"/>
              </a:cxn>
              <a:cxn ang="0">
                <a:pos x="0" y="0"/>
              </a:cxn>
              <a:cxn ang="0">
                <a:pos x="0" y="186"/>
              </a:cxn>
              <a:cxn ang="0">
                <a:pos x="1425" y="1206"/>
              </a:cxn>
            </a:cxnLst>
            <a:rect l="0" t="0" r="r" b="b"/>
            <a:pathLst>
              <a:path w="1425" h="1206">
                <a:moveTo>
                  <a:pt x="1425" y="1206"/>
                </a:moveTo>
                <a:lnTo>
                  <a:pt x="0" y="0"/>
                </a:lnTo>
                <a:lnTo>
                  <a:pt x="0" y="186"/>
                </a:lnTo>
                <a:lnTo>
                  <a:pt x="1425" y="1206"/>
                </a:lnTo>
                <a:close/>
              </a:path>
            </a:pathLst>
          </a:custGeom>
          <a:solidFill>
            <a:srgbClr val="333333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21" name="Freeform 25"/>
          <p:cNvSpPr>
            <a:spLocks/>
          </p:cNvSpPr>
          <p:nvPr/>
        </p:nvSpPr>
        <p:spPr bwMode="gray">
          <a:xfrm>
            <a:off x="-12700" y="3105150"/>
            <a:ext cx="2327275" cy="3762375"/>
          </a:xfrm>
          <a:custGeom>
            <a:avLst/>
            <a:gdLst/>
            <a:ahLst/>
            <a:cxnLst>
              <a:cxn ang="0">
                <a:pos x="0" y="2248"/>
              </a:cxn>
              <a:cxn ang="0">
                <a:pos x="1466" y="0"/>
              </a:cxn>
              <a:cxn ang="0">
                <a:pos x="194" y="2370"/>
              </a:cxn>
              <a:cxn ang="0">
                <a:pos x="4" y="2364"/>
              </a:cxn>
              <a:cxn ang="0">
                <a:pos x="0" y="2248"/>
              </a:cxn>
            </a:cxnLst>
            <a:rect l="0" t="0" r="r" b="b"/>
            <a:pathLst>
              <a:path w="1466" h="2370">
                <a:moveTo>
                  <a:pt x="0" y="2248"/>
                </a:moveTo>
                <a:lnTo>
                  <a:pt x="1466" y="0"/>
                </a:lnTo>
                <a:lnTo>
                  <a:pt x="194" y="2370"/>
                </a:lnTo>
                <a:lnTo>
                  <a:pt x="4" y="2364"/>
                </a:lnTo>
                <a:lnTo>
                  <a:pt x="0" y="2248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122" name="Freeform 26"/>
          <p:cNvSpPr>
            <a:spLocks/>
          </p:cNvSpPr>
          <p:nvPr/>
        </p:nvSpPr>
        <p:spPr bwMode="gray">
          <a:xfrm>
            <a:off x="-9525" y="1403350"/>
            <a:ext cx="2317750" cy="5265738"/>
          </a:xfrm>
          <a:custGeom>
            <a:avLst/>
            <a:gdLst/>
            <a:ahLst/>
            <a:cxnLst>
              <a:cxn ang="0">
                <a:pos x="6" y="0"/>
              </a:cxn>
              <a:cxn ang="0">
                <a:pos x="6" y="643"/>
              </a:cxn>
              <a:cxn ang="0">
                <a:pos x="1410" y="564"/>
              </a:cxn>
              <a:cxn ang="0">
                <a:pos x="1410" y="1049"/>
              </a:cxn>
              <a:cxn ang="0">
                <a:pos x="0" y="2852"/>
              </a:cxn>
              <a:cxn ang="0">
                <a:pos x="0" y="3317"/>
              </a:cxn>
              <a:cxn ang="0">
                <a:pos x="1460" y="1062"/>
              </a:cxn>
              <a:cxn ang="0">
                <a:pos x="1460" y="505"/>
              </a:cxn>
              <a:cxn ang="0">
                <a:pos x="6" y="0"/>
              </a:cxn>
            </a:cxnLst>
            <a:rect l="0" t="0" r="r" b="b"/>
            <a:pathLst>
              <a:path w="1460" h="3317">
                <a:moveTo>
                  <a:pt x="6" y="0"/>
                </a:moveTo>
                <a:lnTo>
                  <a:pt x="6" y="643"/>
                </a:lnTo>
                <a:lnTo>
                  <a:pt x="1410" y="564"/>
                </a:lnTo>
                <a:lnTo>
                  <a:pt x="1410" y="1049"/>
                </a:lnTo>
                <a:lnTo>
                  <a:pt x="0" y="2852"/>
                </a:lnTo>
                <a:lnTo>
                  <a:pt x="0" y="3317"/>
                </a:lnTo>
                <a:lnTo>
                  <a:pt x="1460" y="1062"/>
                </a:lnTo>
                <a:lnTo>
                  <a:pt x="1460" y="505"/>
                </a:lnTo>
                <a:lnTo>
                  <a:pt x="6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4132" name="Group 36"/>
          <p:cNvGrpSpPr>
            <a:grpSpLocks/>
          </p:cNvGrpSpPr>
          <p:nvPr/>
        </p:nvGrpSpPr>
        <p:grpSpPr bwMode="auto">
          <a:xfrm>
            <a:off x="0" y="-19050"/>
            <a:ext cx="9153525" cy="6886575"/>
            <a:chOff x="0" y="0"/>
            <a:chExt cx="5760" cy="4326"/>
          </a:xfrm>
        </p:grpSpPr>
        <p:pic>
          <p:nvPicPr>
            <p:cNvPr id="4131" name="Picture 35" descr="11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0" y="0"/>
              <a:ext cx="5760" cy="4326"/>
            </a:xfrm>
            <a:prstGeom prst="rect">
              <a:avLst/>
            </a:prstGeom>
            <a:noFill/>
          </p:spPr>
        </p:pic>
        <p:sp>
          <p:nvSpPr>
            <p:cNvPr id="4123" name="Rectangle 27"/>
            <p:cNvSpPr>
              <a:spLocks noChangeArrowheads="1"/>
            </p:cNvSpPr>
            <p:nvPr userDrawn="1"/>
          </p:nvSpPr>
          <p:spPr bwMode="gray">
            <a:xfrm>
              <a:off x="212" y="462"/>
              <a:ext cx="5334" cy="340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4115" name="Picture 19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gray">
          <a:xfrm>
            <a:off x="4141788" y="4041775"/>
            <a:ext cx="415925" cy="415925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85838" y="3787775"/>
            <a:ext cx="7772400" cy="885825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29150" y="3505200"/>
            <a:ext cx="4129088" cy="457200"/>
          </a:xfrm>
        </p:spPr>
        <p:txBody>
          <a:bodyPr/>
          <a:lstStyle>
            <a:lvl1pPr marL="0" indent="0" algn="dist">
              <a:buFontTx/>
              <a:buNone/>
              <a:defRPr sz="2000" b="1">
                <a:solidFill>
                  <a:srgbClr val="777777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25" name="Text Box 29"/>
          <p:cNvSpPr txBox="1">
            <a:spLocks noChangeArrowheads="1"/>
          </p:cNvSpPr>
          <p:nvPr/>
        </p:nvSpPr>
        <p:spPr bwMode="gray">
          <a:xfrm>
            <a:off x="7561263" y="5476875"/>
            <a:ext cx="1196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2000">
                <a:solidFill>
                  <a:srgbClr val="FF7F00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4126" name="Text Box 30"/>
          <p:cNvSpPr txBox="1">
            <a:spLocks noChangeArrowheads="1"/>
          </p:cNvSpPr>
          <p:nvPr/>
        </p:nvSpPr>
        <p:spPr bwMode="gray">
          <a:xfrm>
            <a:off x="6618288" y="5781675"/>
            <a:ext cx="2139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600">
                <a:latin typeface="Times New Roman" pitchFamily="18" charset="0"/>
              </a:rPr>
              <a:t>www.themegallery.com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4B334FE-6B40-4C5D-90C9-414C40E2BF2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46" name="Rectangle 50"/>
          <p:cNvSpPr>
            <a:spLocks noChangeArrowheads="1"/>
          </p:cNvSpPr>
          <p:nvPr/>
        </p:nvSpPr>
        <p:spPr bwMode="gray">
          <a:xfrm>
            <a:off x="341313" y="722313"/>
            <a:ext cx="8478837" cy="541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39FAA4-179A-47D2-9CEA-8A68A86677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8811C9-BA12-4CDB-ACCA-EDB17413E9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7544AC-27B8-4E4B-A1B0-C91B50862E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62F87-77AF-49A5-9A6A-0D41D11BA82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B2326D-706C-4F3C-9463-1ACD5AA4FA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0B4202-2C93-4224-83C3-7965D0BEFD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D4E40-D59D-4C97-84DE-7C4646E4220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1600C-93A5-41BF-A672-CF103C6056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4CCED-20D5-42DC-9E7D-413D0E1CCB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8438"/>
            <a:ext cx="2057400" cy="59277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019800" cy="59277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FB4CB-29F8-4857-84B2-CF82C1C912C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3288" y="198438"/>
            <a:ext cx="630237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83325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83325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83325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FFC2F3CA-2272-42D9-B1E0-D139A4ED24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Freeform 9"/>
          <p:cNvSpPr>
            <a:spLocks/>
          </p:cNvSpPr>
          <p:nvPr/>
        </p:nvSpPr>
        <p:spPr bwMode="gray">
          <a:xfrm>
            <a:off x="7658100" y="0"/>
            <a:ext cx="1104900" cy="6848475"/>
          </a:xfrm>
          <a:custGeom>
            <a:avLst/>
            <a:gdLst/>
            <a:ahLst/>
            <a:cxnLst>
              <a:cxn ang="0">
                <a:pos x="312" y="0"/>
              </a:cxn>
              <a:cxn ang="0">
                <a:pos x="528" y="444"/>
              </a:cxn>
              <a:cxn ang="0">
                <a:pos x="696" y="960"/>
              </a:cxn>
              <a:cxn ang="0">
                <a:pos x="426" y="4314"/>
              </a:cxn>
              <a:cxn ang="0">
                <a:pos x="108" y="4314"/>
              </a:cxn>
              <a:cxn ang="0">
                <a:pos x="648" y="960"/>
              </a:cxn>
              <a:cxn ang="0">
                <a:pos x="456" y="432"/>
              </a:cxn>
              <a:cxn ang="0">
                <a:pos x="0" y="0"/>
              </a:cxn>
              <a:cxn ang="0">
                <a:pos x="312" y="0"/>
              </a:cxn>
            </a:cxnLst>
            <a:rect l="0" t="0" r="r" b="b"/>
            <a:pathLst>
              <a:path w="696" h="4314">
                <a:moveTo>
                  <a:pt x="312" y="0"/>
                </a:moveTo>
                <a:lnTo>
                  <a:pt x="528" y="444"/>
                </a:lnTo>
                <a:lnTo>
                  <a:pt x="696" y="960"/>
                </a:lnTo>
                <a:lnTo>
                  <a:pt x="426" y="4314"/>
                </a:lnTo>
                <a:lnTo>
                  <a:pt x="108" y="4314"/>
                </a:lnTo>
                <a:lnTo>
                  <a:pt x="648" y="960"/>
                </a:lnTo>
                <a:lnTo>
                  <a:pt x="456" y="432"/>
                </a:lnTo>
                <a:lnTo>
                  <a:pt x="0" y="0"/>
                </a:lnTo>
                <a:lnTo>
                  <a:pt x="312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4" name="Freeform 10"/>
          <p:cNvSpPr>
            <a:spLocks/>
          </p:cNvSpPr>
          <p:nvPr/>
        </p:nvSpPr>
        <p:spPr bwMode="gray">
          <a:xfrm>
            <a:off x="1066800" y="0"/>
            <a:ext cx="7543800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536" y="0"/>
              </a:cxn>
              <a:cxn ang="0">
                <a:pos x="4590" y="450"/>
              </a:cxn>
              <a:cxn ang="0">
                <a:pos x="4752" y="972"/>
              </a:cxn>
              <a:cxn ang="0">
                <a:pos x="3600" y="4320"/>
              </a:cxn>
              <a:cxn ang="0">
                <a:pos x="3312" y="4320"/>
              </a:cxn>
              <a:cxn ang="0">
                <a:pos x="4712" y="994"/>
              </a:cxn>
              <a:cxn ang="0">
                <a:pos x="4518" y="524"/>
              </a:cxn>
              <a:cxn ang="0">
                <a:pos x="0" y="0"/>
              </a:cxn>
            </a:cxnLst>
            <a:rect l="0" t="0" r="r" b="b"/>
            <a:pathLst>
              <a:path w="4752" h="4320">
                <a:moveTo>
                  <a:pt x="0" y="0"/>
                </a:moveTo>
                <a:lnTo>
                  <a:pt x="1536" y="0"/>
                </a:lnTo>
                <a:lnTo>
                  <a:pt x="4590" y="450"/>
                </a:lnTo>
                <a:lnTo>
                  <a:pt x="4752" y="972"/>
                </a:lnTo>
                <a:lnTo>
                  <a:pt x="3600" y="4320"/>
                </a:lnTo>
                <a:lnTo>
                  <a:pt x="3312" y="4320"/>
                </a:lnTo>
                <a:lnTo>
                  <a:pt x="4712" y="994"/>
                </a:lnTo>
                <a:lnTo>
                  <a:pt x="451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5" name="Freeform 11"/>
          <p:cNvSpPr>
            <a:spLocks/>
          </p:cNvSpPr>
          <p:nvPr/>
        </p:nvSpPr>
        <p:spPr bwMode="gray">
          <a:xfrm>
            <a:off x="5486400" y="1657350"/>
            <a:ext cx="2990850" cy="5200650"/>
          </a:xfrm>
          <a:custGeom>
            <a:avLst/>
            <a:gdLst/>
            <a:ahLst/>
            <a:cxnLst>
              <a:cxn ang="0">
                <a:pos x="384" y="3276"/>
              </a:cxn>
              <a:cxn ang="0">
                <a:pos x="1884" y="0"/>
              </a:cxn>
              <a:cxn ang="0">
                <a:pos x="0" y="3276"/>
              </a:cxn>
              <a:cxn ang="0">
                <a:pos x="384" y="3276"/>
              </a:cxn>
            </a:cxnLst>
            <a:rect l="0" t="0" r="r" b="b"/>
            <a:pathLst>
              <a:path w="1884" h="3276">
                <a:moveTo>
                  <a:pt x="384" y="3276"/>
                </a:moveTo>
                <a:lnTo>
                  <a:pt x="1884" y="0"/>
                </a:lnTo>
                <a:lnTo>
                  <a:pt x="0" y="3276"/>
                </a:lnTo>
                <a:lnTo>
                  <a:pt x="384" y="3276"/>
                </a:lnTo>
                <a:close/>
              </a:path>
            </a:pathLst>
          </a:custGeom>
          <a:solidFill>
            <a:srgbClr val="E0E0E0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6" name="Freeform 12"/>
          <p:cNvSpPr>
            <a:spLocks/>
          </p:cNvSpPr>
          <p:nvPr/>
        </p:nvSpPr>
        <p:spPr bwMode="gray">
          <a:xfrm>
            <a:off x="3429000" y="0"/>
            <a:ext cx="5172075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082" y="475"/>
              </a:cxn>
              <a:cxn ang="0">
                <a:pos x="3210" y="936"/>
              </a:cxn>
              <a:cxn ang="0">
                <a:pos x="1728" y="4320"/>
              </a:cxn>
              <a:cxn ang="0">
                <a:pos x="1872" y="4320"/>
              </a:cxn>
              <a:cxn ang="0">
                <a:pos x="3258" y="912"/>
              </a:cxn>
              <a:cxn ang="0">
                <a:pos x="3120" y="432"/>
              </a:cxn>
              <a:cxn ang="0">
                <a:pos x="1296" y="0"/>
              </a:cxn>
              <a:cxn ang="0">
                <a:pos x="0" y="0"/>
              </a:cxn>
            </a:cxnLst>
            <a:rect l="0" t="0" r="r" b="b"/>
            <a:pathLst>
              <a:path w="3258" h="4320">
                <a:moveTo>
                  <a:pt x="0" y="0"/>
                </a:moveTo>
                <a:lnTo>
                  <a:pt x="3082" y="475"/>
                </a:lnTo>
                <a:lnTo>
                  <a:pt x="3210" y="936"/>
                </a:lnTo>
                <a:lnTo>
                  <a:pt x="1728" y="4320"/>
                </a:lnTo>
                <a:lnTo>
                  <a:pt x="1872" y="4320"/>
                </a:lnTo>
                <a:lnTo>
                  <a:pt x="3258" y="912"/>
                </a:lnTo>
                <a:lnTo>
                  <a:pt x="3120" y="432"/>
                </a:lnTo>
                <a:lnTo>
                  <a:pt x="129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8" name="Freeform 14"/>
          <p:cNvSpPr>
            <a:spLocks/>
          </p:cNvSpPr>
          <p:nvPr/>
        </p:nvSpPr>
        <p:spPr bwMode="gray">
          <a:xfrm>
            <a:off x="8382000" y="0"/>
            <a:ext cx="762000" cy="1143000"/>
          </a:xfrm>
          <a:custGeom>
            <a:avLst/>
            <a:gdLst/>
            <a:ahLst/>
            <a:cxnLst>
              <a:cxn ang="0">
                <a:pos x="48" y="0"/>
              </a:cxn>
              <a:cxn ang="0">
                <a:pos x="0" y="96"/>
              </a:cxn>
              <a:cxn ang="0">
                <a:pos x="354" y="690"/>
              </a:cxn>
              <a:cxn ang="0">
                <a:pos x="480" y="720"/>
              </a:cxn>
              <a:cxn ang="0">
                <a:pos x="480" y="576"/>
              </a:cxn>
              <a:cxn ang="0">
                <a:pos x="48" y="96"/>
              </a:cxn>
              <a:cxn ang="0">
                <a:pos x="89" y="0"/>
              </a:cxn>
              <a:cxn ang="0">
                <a:pos x="48" y="0"/>
              </a:cxn>
            </a:cxnLst>
            <a:rect l="0" t="0" r="r" b="b"/>
            <a:pathLst>
              <a:path w="480" h="720">
                <a:moveTo>
                  <a:pt x="48" y="0"/>
                </a:moveTo>
                <a:lnTo>
                  <a:pt x="0" y="96"/>
                </a:lnTo>
                <a:lnTo>
                  <a:pt x="354" y="690"/>
                </a:lnTo>
                <a:lnTo>
                  <a:pt x="480" y="720"/>
                </a:lnTo>
                <a:lnTo>
                  <a:pt x="480" y="576"/>
                </a:lnTo>
                <a:lnTo>
                  <a:pt x="48" y="96"/>
                </a:lnTo>
                <a:lnTo>
                  <a:pt x="89" y="0"/>
                </a:lnTo>
                <a:lnTo>
                  <a:pt x="4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9" name="Freeform 15"/>
          <p:cNvSpPr>
            <a:spLocks/>
          </p:cNvSpPr>
          <p:nvPr/>
        </p:nvSpPr>
        <p:spPr bwMode="gray">
          <a:xfrm>
            <a:off x="8610600" y="228600"/>
            <a:ext cx="533400" cy="533400"/>
          </a:xfrm>
          <a:custGeom>
            <a:avLst/>
            <a:gdLst/>
            <a:ahLst/>
            <a:cxnLst>
              <a:cxn ang="0">
                <a:pos x="336" y="336"/>
              </a:cxn>
              <a:cxn ang="0">
                <a:pos x="0" y="0"/>
              </a:cxn>
              <a:cxn ang="0">
                <a:pos x="336" y="240"/>
              </a:cxn>
              <a:cxn ang="0">
                <a:pos x="336" y="336"/>
              </a:cxn>
            </a:cxnLst>
            <a:rect l="0" t="0" r="r" b="b"/>
            <a:pathLst>
              <a:path w="336" h="336">
                <a:moveTo>
                  <a:pt x="336" y="336"/>
                </a:moveTo>
                <a:lnTo>
                  <a:pt x="0" y="0"/>
                </a:lnTo>
                <a:lnTo>
                  <a:pt x="336" y="240"/>
                </a:lnTo>
                <a:lnTo>
                  <a:pt x="336" y="336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1073" name="Group 49"/>
          <p:cNvGrpSpPr>
            <a:grpSpLocks/>
          </p:cNvGrpSpPr>
          <p:nvPr/>
        </p:nvGrpSpPr>
        <p:grpSpPr bwMode="auto">
          <a:xfrm>
            <a:off x="5562600" y="0"/>
            <a:ext cx="3267075" cy="6858000"/>
            <a:chOff x="3504" y="0"/>
            <a:chExt cx="2058" cy="4320"/>
          </a:xfrm>
        </p:grpSpPr>
        <p:sp>
          <p:nvSpPr>
            <p:cNvPr id="1037" name="Freeform 13"/>
            <p:cNvSpPr>
              <a:spLocks/>
            </p:cNvSpPr>
            <p:nvPr userDrawn="1"/>
          </p:nvSpPr>
          <p:spPr bwMode="gray">
            <a:xfrm>
              <a:off x="3504" y="0"/>
              <a:ext cx="2058" cy="43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6" y="0"/>
                </a:cxn>
                <a:cxn ang="0">
                  <a:pos x="1854" y="402"/>
                </a:cxn>
                <a:cxn ang="0">
                  <a:pos x="2058" y="972"/>
                </a:cxn>
                <a:cxn ang="0">
                  <a:pos x="1296" y="4320"/>
                </a:cxn>
                <a:cxn ang="0">
                  <a:pos x="720" y="4320"/>
                </a:cxn>
                <a:cxn ang="0">
                  <a:pos x="1920" y="912"/>
                </a:cxn>
                <a:cxn ang="0">
                  <a:pos x="1776" y="432"/>
                </a:cxn>
                <a:cxn ang="0">
                  <a:pos x="0" y="0"/>
                </a:cxn>
              </a:cxnLst>
              <a:rect l="0" t="0" r="r" b="b"/>
              <a:pathLst>
                <a:path w="2058" h="4320">
                  <a:moveTo>
                    <a:pt x="0" y="0"/>
                  </a:moveTo>
                  <a:lnTo>
                    <a:pt x="1056" y="0"/>
                  </a:lnTo>
                  <a:lnTo>
                    <a:pt x="1854" y="402"/>
                  </a:lnTo>
                  <a:lnTo>
                    <a:pt x="2058" y="972"/>
                  </a:lnTo>
                  <a:lnTo>
                    <a:pt x="1296" y="4320"/>
                  </a:lnTo>
                  <a:lnTo>
                    <a:pt x="720" y="4320"/>
                  </a:lnTo>
                  <a:lnTo>
                    <a:pt x="1920" y="912"/>
                  </a:lnTo>
                  <a:lnTo>
                    <a:pt x="1776" y="4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47" name="Freeform 23"/>
            <p:cNvSpPr>
              <a:spLocks/>
            </p:cNvSpPr>
            <p:nvPr userDrawn="1"/>
          </p:nvSpPr>
          <p:spPr bwMode="gray">
            <a:xfrm>
              <a:off x="4217" y="1056"/>
              <a:ext cx="1152" cy="3264"/>
            </a:xfrm>
            <a:custGeom>
              <a:avLst/>
              <a:gdLst/>
              <a:ahLst/>
              <a:cxnLst>
                <a:cxn ang="0">
                  <a:pos x="0" y="3264"/>
                </a:cxn>
                <a:cxn ang="0">
                  <a:pos x="1152" y="0"/>
                </a:cxn>
                <a:cxn ang="0">
                  <a:pos x="96" y="3264"/>
                </a:cxn>
                <a:cxn ang="0">
                  <a:pos x="0" y="3264"/>
                </a:cxn>
              </a:cxnLst>
              <a:rect l="0" t="0" r="r" b="b"/>
              <a:pathLst>
                <a:path w="1152" h="3264">
                  <a:moveTo>
                    <a:pt x="0" y="3264"/>
                  </a:moveTo>
                  <a:lnTo>
                    <a:pt x="1152" y="0"/>
                  </a:lnTo>
                  <a:lnTo>
                    <a:pt x="96" y="3264"/>
                  </a:lnTo>
                  <a:lnTo>
                    <a:pt x="0" y="3264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46" name="Group 22"/>
          <p:cNvGrpSpPr>
            <a:grpSpLocks/>
          </p:cNvGrpSpPr>
          <p:nvPr/>
        </p:nvGrpSpPr>
        <p:grpSpPr bwMode="auto">
          <a:xfrm>
            <a:off x="142875" y="765175"/>
            <a:ext cx="8858250" cy="5943600"/>
            <a:chOff x="90" y="480"/>
            <a:chExt cx="5580" cy="3744"/>
          </a:xfrm>
        </p:grpSpPr>
        <p:sp>
          <p:nvSpPr>
            <p:cNvPr id="1040" name="Rectangle 16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1" name="Rectangle 17"/>
            <p:cNvSpPr>
              <a:spLocks noChangeArrowheads="1"/>
            </p:cNvSpPr>
            <p:nvPr userDrawn="1"/>
          </p:nvSpPr>
          <p:spPr bwMode="gray">
            <a:xfrm>
              <a:off x="90" y="480"/>
              <a:ext cx="5580" cy="3744"/>
            </a:xfrm>
            <a:prstGeom prst="rect">
              <a:avLst/>
            </a:prstGeom>
            <a:solidFill>
              <a:srgbClr val="FFFFFF">
                <a:alpha val="69000"/>
              </a:srgbClr>
            </a:solidFill>
            <a:ln w="9525">
              <a:solidFill>
                <a:srgbClr val="8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42" name="Rectangle 18"/>
          <p:cNvSpPr>
            <a:spLocks noChangeArrowheads="1"/>
          </p:cNvSpPr>
          <p:nvPr/>
        </p:nvSpPr>
        <p:spPr bwMode="gray">
          <a:xfrm>
            <a:off x="381000" y="676275"/>
            <a:ext cx="6248400" cy="152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043" name="Picture 19" descr="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gray">
          <a:xfrm>
            <a:off x="500063" y="577850"/>
            <a:ext cx="371475" cy="371475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903288" y="198438"/>
            <a:ext cx="6302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83325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83325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83325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90676F-67C6-453C-9455-9D89C33DD20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PowerTemplate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ThemaGallery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940152" y="5229200"/>
            <a:ext cx="2736304" cy="85725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solidFill>
                  <a:schemeClr val="tx1"/>
                </a:solidFill>
              </a:rPr>
              <a:t>Коровкина Н.И., </a:t>
            </a:r>
          </a:p>
          <a:p>
            <a:pPr algn="just"/>
            <a:r>
              <a:rPr lang="ru-RU" sz="1600" dirty="0" smtClean="0">
                <a:solidFill>
                  <a:schemeClr val="tx1"/>
                </a:solidFill>
              </a:rPr>
              <a:t>зам. директора по НМР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857620" y="2214554"/>
            <a:ext cx="4929222" cy="2428892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</a:rPr>
              <a:t>ЭУМК – как компонент информационно-образовательной среды техникума</a:t>
            </a:r>
            <a:endParaRPr lang="ru-RU" sz="3200" dirty="0" smtClean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0"/>
            <a:ext cx="8429684" cy="7143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ГОСУДАРСТВЕННОЕ ПРОФЕССИОНАЛЬНОЕ ОБРАЗОВАТЕЛЬНОЕ УЧРЕЖДЕНИЕ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«ПРОКОПЬЕВСКИЙ ПРОМЫШЛЕННО-ЭКОНОМИЧЕСКИЙ ТЕХНИКУМ»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67" name="Rectangle 35"/>
          <p:cNvSpPr>
            <a:spLocks noGrp="1" noChangeArrowheads="1"/>
          </p:cNvSpPr>
          <p:nvPr>
            <p:ph type="title"/>
          </p:nvPr>
        </p:nvSpPr>
        <p:spPr>
          <a:xfrm>
            <a:off x="971600" y="404664"/>
            <a:ext cx="7460332" cy="953196"/>
          </a:xfrm>
        </p:spPr>
        <p:txBody>
          <a:bodyPr/>
          <a:lstStyle/>
          <a:p>
            <a:r>
              <a:rPr lang="ru-RU" dirty="0" smtClean="0"/>
              <a:t> Информационная образовательная среда</a:t>
            </a:r>
            <a:endParaRPr lang="en-US" dirty="0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79512" y="1720842"/>
            <a:ext cx="8712968" cy="48320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- системно организованная совокупность информационного, технического, учебно-методического обеспечения, неразрывно связанная с человеком, как субъектом образовательного процесса (</a:t>
            </a:r>
            <a:r>
              <a:rPr kumimoji="0" 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О.А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Ильченко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);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- часть информационного пространства, ближайшее внешнее по отношению к индивиду информационное окружение, совокупность условий, в которых непосредственно протекает деятельность индивида (</a:t>
            </a:r>
            <a:r>
              <a:rPr kumimoji="0" 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Е.И.Ракитина)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</a:tabLs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одна из сторон деятельности образовательной организации, включающая в себя организационно-методические средства, совокупность технических, программных средств хранения, обработки, передачи информации, обеспечивающую оперативный доступ к информации и осуществляющую образовательные научные коммуникации </a:t>
            </a:r>
            <a:r>
              <a:rPr kumimoji="0" lang="ru-RU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(О.И.Соколова)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340768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полное и оперативное удовлетворение информационных потребностей всех субъектов образовательного процесса, связанных с управлением и реализацией предусмотренных в профессиональной образовательной организации форм и видов учебной деятельности</a:t>
            </a: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24744"/>
            <a:ext cx="88569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Федеральный закон «Об образовании в Российской Федерации»; 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Государственная программа РФ «Информационное общество (2011-2020 годы); 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Приказ Министерства образования и науки РФ от 09.01.2014 № 2 «Об утверждении Порядка применения организациями, осуществляющими образовательную деятельность, электронного обучения, дистанционных образовательных технологий при реализации образовательных программ»;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Комплекс стандартов «Информационно-коммуникационные технологии в образовании» ГОСТ Р 53620-2009 (ЭОР) и др.</a:t>
            </a:r>
            <a:endParaRPr lang="ru-RU" sz="24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903288" y="332656"/>
            <a:ext cx="6302375" cy="100878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Документы:</a:t>
            </a:r>
            <a:endParaRPr kumimoji="0" lang="ru-RU" sz="4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79512" y="1628800"/>
            <a:ext cx="871296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Положение о разработке учебно-методических материалов.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Положение об электронном учебно-методическом комплексе дисциплины/профессионального модуля.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00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Положение о разработке, регистрации и использования электронных курсов в системе дистанционного обучения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Moodle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404664"/>
            <a:ext cx="8172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tabLst>
                <a:tab pos="900113" algn="l"/>
              </a:tabLst>
            </a:pPr>
            <a:r>
              <a:rPr lang="ru-RU" sz="3200" b="1" dirty="0" smtClean="0">
                <a:solidFill>
                  <a:srgbClr val="000000"/>
                </a:solidFill>
                <a:latin typeface="Arial"/>
                <a:ea typeface="Calibri" pitchFamily="34" charset="0"/>
                <a:cs typeface="Arial" pitchFamily="34" charset="0"/>
              </a:rPr>
              <a:t>Локальные нормативные </a:t>
            </a:r>
          </a:p>
          <a:p>
            <a:pPr lvl="0">
              <a:tabLst>
                <a:tab pos="900113" algn="l"/>
              </a:tabLst>
            </a:pPr>
            <a:r>
              <a:rPr lang="ru-RU" sz="3200" b="1" dirty="0" smtClean="0">
                <a:solidFill>
                  <a:srgbClr val="000000"/>
                </a:solidFill>
                <a:latin typeface="Arial"/>
                <a:ea typeface="Calibri" pitchFamily="34" charset="0"/>
                <a:cs typeface="Arial" pitchFamily="34" charset="0"/>
              </a:rPr>
              <a:t>документы техникума:</a:t>
            </a:r>
            <a:endParaRPr lang="ru-RU" sz="3200" b="1" dirty="0" smtClean="0">
              <a:solidFill>
                <a:srgbClr val="000000"/>
              </a:solidFill>
              <a:latin typeface="Arial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3288" y="198438"/>
            <a:ext cx="8133208" cy="1143000"/>
          </a:xfrm>
        </p:spPr>
        <p:txBody>
          <a:bodyPr/>
          <a:lstStyle/>
          <a:p>
            <a:r>
              <a:rPr lang="ru-RU" sz="2800" dirty="0" smtClean="0"/>
              <a:t>Условия, обеспечивающие </a:t>
            </a:r>
            <a:br>
              <a:rPr lang="ru-RU" sz="2800" dirty="0" smtClean="0"/>
            </a:br>
            <a:r>
              <a:rPr lang="ru-RU" sz="2800" dirty="0" smtClean="0"/>
              <a:t>эффективное функционирование ИОС: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44824"/>
            <a:ext cx="40324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/>
              <a:t>материально- техническая и коммуникационная готовность образовательной организации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88024" y="1844824"/>
            <a:ext cx="41044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/>
              <a:t>содержательная наполненность среды, наличие электронных образовательных ресурсов</a:t>
            </a:r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23528" y="4005064"/>
            <a:ext cx="8352928" cy="122413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428596" y="1700808"/>
            <a:ext cx="8103844" cy="122413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657" name="Text Box 25"/>
          <p:cNvSpPr txBox="1">
            <a:spLocks noChangeArrowheads="1"/>
          </p:cNvSpPr>
          <p:nvPr/>
        </p:nvSpPr>
        <p:spPr bwMode="black">
          <a:xfrm>
            <a:off x="323528" y="3356992"/>
            <a:ext cx="8352928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719138" algn="just">
              <a:spcBef>
                <a:spcPct val="50000"/>
              </a:spcBef>
              <a:buClr>
                <a:schemeClr val="tx1"/>
              </a:buClr>
            </a:pPr>
            <a:r>
              <a:rPr lang="ru-RU" sz="3200" b="1" dirty="0" smtClean="0"/>
              <a:t>Цель</a:t>
            </a:r>
          </a:p>
          <a:p>
            <a:pPr algn="just">
              <a:spcBef>
                <a:spcPct val="50000"/>
              </a:spcBef>
              <a:buClr>
                <a:schemeClr val="tx1"/>
              </a:buClr>
            </a:pPr>
            <a:r>
              <a:rPr lang="ru-RU" sz="2400" dirty="0" smtClean="0"/>
              <a:t>обеспечение качественного и систематического использования педагогическими работниками ЭУМК в информационно-образовательной среде техникума.</a:t>
            </a:r>
          </a:p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>
                <a:solidFill>
                  <a:srgbClr val="FFFFFF"/>
                </a:solidFill>
              </a:rPr>
              <a:t> </a:t>
            </a:r>
            <a:r>
              <a:rPr lang="en-US" sz="2400" b="1" dirty="0">
                <a:solidFill>
                  <a:srgbClr val="FFFFFF"/>
                </a:solidFill>
              </a:rPr>
              <a:t>title in here    </a:t>
            </a:r>
          </a:p>
        </p:txBody>
      </p:sp>
      <p:sp>
        <p:nvSpPr>
          <p:cNvPr id="69658" name="Rectangle 26"/>
          <p:cNvSpPr>
            <a:spLocks noChangeArrowheads="1"/>
          </p:cNvSpPr>
          <p:nvPr/>
        </p:nvSpPr>
        <p:spPr bwMode="black">
          <a:xfrm>
            <a:off x="611560" y="1700808"/>
            <a:ext cx="7458052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Электронный учебно-методический комплекс </a:t>
            </a:r>
          </a:p>
          <a:p>
            <a:pPr algn="ctr"/>
            <a:r>
              <a:rPr lang="ru-RU" sz="2400" dirty="0" smtClean="0"/>
              <a:t>как компонент информационно-образовательной среды техникума</a:t>
            </a:r>
            <a:endParaRPr lang="ru-RU" sz="2400" dirty="0"/>
          </a:p>
        </p:txBody>
      </p:sp>
      <p:sp>
        <p:nvSpPr>
          <p:cNvPr id="69667" name="Rectangle 35"/>
          <p:cNvSpPr>
            <a:spLocks noGrp="1" noChangeArrowheads="1"/>
          </p:cNvSpPr>
          <p:nvPr>
            <p:ph type="title"/>
          </p:nvPr>
        </p:nvSpPr>
        <p:spPr>
          <a:xfrm>
            <a:off x="1043608" y="332656"/>
            <a:ext cx="6302375" cy="1143000"/>
          </a:xfrm>
        </p:spPr>
        <p:txBody>
          <a:bodyPr/>
          <a:lstStyle/>
          <a:p>
            <a:r>
              <a:rPr lang="ru-RU" dirty="0" smtClean="0"/>
              <a:t>Единая методическая тема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467544" y="5589240"/>
            <a:ext cx="8136904" cy="1008112"/>
          </a:xfrm>
          <a:prstGeom prst="ellipse">
            <a:avLst/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28596" y="1268760"/>
            <a:ext cx="8072494" cy="4104456"/>
          </a:xfrm>
          <a:prstGeom prst="round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body" idx="1"/>
          </p:nvPr>
        </p:nvSpPr>
        <p:spPr bwMode="black">
          <a:xfrm>
            <a:off x="571472" y="1340768"/>
            <a:ext cx="7824787" cy="2088232"/>
          </a:xfrm>
          <a:noFill/>
          <a:ln/>
        </p:spPr>
        <p:txBody>
          <a:bodyPr/>
          <a:lstStyle/>
          <a:p>
            <a:pPr algn="just"/>
            <a:r>
              <a:rPr lang="ru-RU" sz="2400" dirty="0" smtClean="0"/>
              <a:t>обновить, углубить теоретические знания по созданию и использованию электронных учебно-методических комплексов;</a:t>
            </a:r>
          </a:p>
          <a:p>
            <a:pPr algn="just"/>
            <a:r>
              <a:rPr lang="ru-RU" sz="2400" dirty="0" smtClean="0"/>
              <a:t>мотивировать педагогов на овладение и активное внедрение в практику технологий электронного обучения;</a:t>
            </a:r>
          </a:p>
          <a:p>
            <a:pPr algn="just"/>
            <a:r>
              <a:rPr lang="ru-RU" sz="2400" dirty="0" smtClean="0"/>
              <a:t>обобщить и распространить наиболее эффективный опыт по разработке и систематическому использованию ЭУМК в преподавании учебных дисциплин.</a:t>
            </a:r>
            <a:endParaRPr lang="ru-RU" sz="2400" dirty="0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5733256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Обязательное условие</a:t>
            </a:r>
            <a:r>
              <a:rPr lang="ru-RU" dirty="0" smtClean="0"/>
              <a:t> - добровольность и уровневая подготовка для педагогов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работы</a:t>
            </a:r>
            <a:endParaRPr lang="en-US" dirty="0"/>
          </a:p>
        </p:txBody>
      </p:sp>
      <p:sp>
        <p:nvSpPr>
          <p:cNvPr id="96260" name="AutoShape 4"/>
          <p:cNvSpPr>
            <a:spLocks noChangeArrowheads="1"/>
          </p:cNvSpPr>
          <p:nvPr/>
        </p:nvSpPr>
        <p:spPr bwMode="invGray">
          <a:xfrm>
            <a:off x="915988" y="1757363"/>
            <a:ext cx="3343275" cy="1376362"/>
          </a:xfrm>
          <a:prstGeom prst="roundRect">
            <a:avLst>
              <a:gd name="adj" fmla="val 53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85882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legacyPerspectiveBottom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96262" name="AutoShape 6"/>
          <p:cNvSpPr>
            <a:spLocks noChangeArrowheads="1"/>
          </p:cNvSpPr>
          <p:nvPr/>
        </p:nvSpPr>
        <p:spPr bwMode="gray">
          <a:xfrm>
            <a:off x="4610100" y="1752600"/>
            <a:ext cx="3467100" cy="1376363"/>
          </a:xfrm>
          <a:prstGeom prst="roundRect">
            <a:avLst>
              <a:gd name="adj" fmla="val 5421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85882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legacyPerspectiveBottom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ru-RU" b="1" dirty="0" smtClean="0"/>
              <a:t>деятельностно – </a:t>
            </a:r>
          </a:p>
          <a:p>
            <a:pPr algn="ctr"/>
            <a:r>
              <a:rPr lang="ru-RU" b="1" dirty="0" smtClean="0"/>
              <a:t>практический </a:t>
            </a:r>
            <a:endParaRPr lang="ru-RU" b="1" dirty="0"/>
          </a:p>
        </p:txBody>
      </p:sp>
      <p:sp>
        <p:nvSpPr>
          <p:cNvPr id="96264" name="AutoShape 8"/>
          <p:cNvSpPr>
            <a:spLocks noChangeArrowheads="1"/>
          </p:cNvSpPr>
          <p:nvPr/>
        </p:nvSpPr>
        <p:spPr bwMode="invGray">
          <a:xfrm>
            <a:off x="857224" y="3571876"/>
            <a:ext cx="3344863" cy="1374775"/>
          </a:xfrm>
          <a:prstGeom prst="roundRect">
            <a:avLst>
              <a:gd name="adj" fmla="val 6583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85882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ru-RU" b="1" dirty="0" smtClean="0"/>
              <a:t>теоретический</a:t>
            </a:r>
            <a:endParaRPr lang="ru-RU" dirty="0"/>
          </a:p>
        </p:txBody>
      </p:sp>
      <p:sp>
        <p:nvSpPr>
          <p:cNvPr id="96266" name="AutoShape 10"/>
          <p:cNvSpPr>
            <a:spLocks noChangeArrowheads="1"/>
          </p:cNvSpPr>
          <p:nvPr/>
        </p:nvSpPr>
        <p:spPr bwMode="invGray">
          <a:xfrm>
            <a:off x="4643438" y="3500438"/>
            <a:ext cx="3470275" cy="1366838"/>
          </a:xfrm>
          <a:prstGeom prst="roundRect">
            <a:avLst>
              <a:gd name="adj" fmla="val 662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85882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legacyPerspectiveTopLef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be-BY" b="1" dirty="0" smtClean="0"/>
              <a:t>аналитико-обобщающий</a:t>
            </a:r>
            <a:endParaRPr lang="ru-RU" b="1" dirty="0"/>
          </a:p>
        </p:txBody>
      </p:sp>
      <p:sp>
        <p:nvSpPr>
          <p:cNvPr id="96269" name="Text Box 13"/>
          <p:cNvSpPr txBox="1">
            <a:spLocks noChangeArrowheads="1"/>
          </p:cNvSpPr>
          <p:nvPr/>
        </p:nvSpPr>
        <p:spPr bwMode="gray">
          <a:xfrm>
            <a:off x="971600" y="2204864"/>
            <a:ext cx="3170234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предварительный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903288" y="198438"/>
            <a:ext cx="7812116" cy="1143000"/>
          </a:xfrm>
        </p:spPr>
        <p:txBody>
          <a:bodyPr/>
          <a:lstStyle/>
          <a:p>
            <a:r>
              <a:rPr lang="ru-RU" dirty="0" smtClean="0"/>
              <a:t>Формы повышения </a:t>
            </a:r>
            <a:r>
              <a:rPr lang="ru-RU" dirty="0" err="1" smtClean="0"/>
              <a:t>ИКТ-компетентности</a:t>
            </a:r>
            <a:r>
              <a:rPr lang="ru-RU" dirty="0" smtClean="0"/>
              <a:t> педагогов</a:t>
            </a:r>
            <a:endParaRPr lang="en-US" dirty="0"/>
          </a:p>
        </p:txBody>
      </p:sp>
      <p:sp>
        <p:nvSpPr>
          <p:cNvPr id="75806" name="Rectangle 30"/>
          <p:cNvSpPr>
            <a:spLocks noChangeArrowheads="1"/>
          </p:cNvSpPr>
          <p:nvPr/>
        </p:nvSpPr>
        <p:spPr bwMode="black">
          <a:xfrm>
            <a:off x="323528" y="3284984"/>
            <a:ext cx="3600400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/>
            <a:r>
              <a:rPr lang="ru-RU" sz="1600" dirty="0" smtClean="0"/>
              <a:t> Курсы повышения квалификации в образовательных организациях высшего образования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75816" name="Rectangle 40"/>
          <p:cNvSpPr>
            <a:spLocks noChangeArrowheads="1"/>
          </p:cNvSpPr>
          <p:nvPr/>
        </p:nvSpPr>
        <p:spPr bwMode="black">
          <a:xfrm>
            <a:off x="323528" y="5661248"/>
            <a:ext cx="3600400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/>
            <a:r>
              <a:rPr lang="ru-RU" sz="1600" dirty="0" smtClean="0"/>
              <a:t>Участие педагогических работников в работе сетевых профессиональных сообществ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75822" name="Rectangle 46"/>
          <p:cNvSpPr>
            <a:spLocks noChangeArrowheads="1"/>
          </p:cNvSpPr>
          <p:nvPr/>
        </p:nvSpPr>
        <p:spPr bwMode="auto">
          <a:xfrm>
            <a:off x="323528" y="2564904"/>
            <a:ext cx="3600400" cy="64633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/>
            <a:r>
              <a:rPr lang="ru-RU" dirty="0" smtClean="0"/>
              <a:t>Профессиональная переподготовка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26" name="Rectangle 30"/>
          <p:cNvSpPr>
            <a:spLocks noChangeArrowheads="1"/>
          </p:cNvSpPr>
          <p:nvPr/>
        </p:nvSpPr>
        <p:spPr bwMode="black">
          <a:xfrm>
            <a:off x="323528" y="4221088"/>
            <a:ext cx="3600400" cy="132343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/>
            <a:r>
              <a:rPr lang="ru-RU" sz="1600" dirty="0" smtClean="0"/>
              <a:t> Курсы повышения квалификации на базе ГБУ ДПО «КРИРПО», ГОУ ДПО (ПК)С «КРИПКиПРО», Национального открытого университета «Интуит» и др.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29" name="Блок-схема: объединение 28"/>
          <p:cNvSpPr/>
          <p:nvPr/>
        </p:nvSpPr>
        <p:spPr>
          <a:xfrm>
            <a:off x="755576" y="1556792"/>
            <a:ext cx="3024336" cy="1008112"/>
          </a:xfrm>
          <a:prstGeom prst="flowChartMerg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Вне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техникуме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0" name="Блок-схема: объединение 29"/>
          <p:cNvSpPr/>
          <p:nvPr/>
        </p:nvSpPr>
        <p:spPr>
          <a:xfrm>
            <a:off x="4860032" y="1556792"/>
            <a:ext cx="3024336" cy="1008112"/>
          </a:xfrm>
          <a:prstGeom prst="flowChartMerg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 техникуме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1" name="Rectangle 46"/>
          <p:cNvSpPr>
            <a:spLocks noChangeArrowheads="1"/>
          </p:cNvSpPr>
          <p:nvPr/>
        </p:nvSpPr>
        <p:spPr bwMode="auto">
          <a:xfrm>
            <a:off x="4355976" y="2636912"/>
            <a:ext cx="4248472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/>
            <a:r>
              <a:rPr lang="ru-RU" sz="1600" dirty="0" smtClean="0"/>
              <a:t>Программа внутрифирменного семинара «Создание электронной образовательной среды»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355976" y="3645024"/>
            <a:ext cx="424847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модули: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2714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Организация образовательного процесса путем создания электронной образовательной среды.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2714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Электронный учебно-методический комплекс как информационный образовательный ресурс.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2714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Электронные библиотечные системы.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2714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Организация электронного обучения и применение дистанционных технологий с помощью системы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Moodle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67544" y="620688"/>
            <a:ext cx="806489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  <a:tab pos="990600" algn="l"/>
              </a:tabLst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обладать профессиональными компетенциями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, включающими в себя способность: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990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применения электронного обучения и дистанционных образовательных технологий в образовательном процессе;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990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организации и использования современных информационных систем накопления и поддержки электронных образовательных ресурсов.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  <a:tab pos="990600" algn="l"/>
              </a:tabLst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уметь: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990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создавать электронные курсы для использования в системе электронного обучения;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990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проектировать и создавать электронные документы учебного назначения в соответствие с дидактическими требованиями;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990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обеспечивать информационное наполнение системы, формировать систему контроля учебных достижений обучающихся, обеспечивать обратную связь.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  <a:tab pos="990600" algn="l"/>
              </a:tabLst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знать: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990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основные принципы применения электронного обучения;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990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требования к формированию электронного учебно-методического комплекса;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9906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основы работы в СДО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Moodle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2800" y="548680"/>
            <a:ext cx="8061200" cy="1143000"/>
          </a:xfrm>
        </p:spPr>
        <p:txBody>
          <a:bodyPr/>
          <a:lstStyle/>
          <a:p>
            <a:r>
              <a:rPr lang="ru-RU" sz="3600" dirty="0" smtClean="0"/>
              <a:t>Значимые достижения педагогического коллектива ППЭТ: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60848"/>
            <a:ext cx="8229600" cy="3484983"/>
          </a:xfrm>
        </p:spPr>
        <p:txBody>
          <a:bodyPr/>
          <a:lstStyle/>
          <a:p>
            <a:pPr lvl="0" algn="just">
              <a:lnSpc>
                <a:spcPct val="150000"/>
              </a:lnSpc>
            </a:pPr>
            <a:r>
              <a:rPr lang="ru-RU" sz="2000" dirty="0" smtClean="0"/>
              <a:t>90% педагогов техникума используют для реализации образовательных программ систему </a:t>
            </a:r>
            <a:r>
              <a:rPr lang="en-US" sz="2000" dirty="0" err="1" smtClean="0"/>
              <a:t>Moodle</a:t>
            </a:r>
            <a:r>
              <a:rPr lang="ru-RU" sz="2000" dirty="0" smtClean="0"/>
              <a:t>, укомплектованность ЭУМК составляет от 32% до 100%.</a:t>
            </a:r>
          </a:p>
          <a:p>
            <a:pPr lvl="0" algn="just">
              <a:lnSpc>
                <a:spcPct val="150000"/>
              </a:lnSpc>
            </a:pPr>
            <a:r>
              <a:rPr lang="ru-RU" sz="2000" dirty="0" smtClean="0"/>
              <a:t>Материалы преподавателя Вафик А.В., разработанные в рамках работы в проблемно-творческой группе «Электронное и дистанционное обучение» вошли в методические рекомендации «КРИРПО» по теме: «Электронные образовательные ресурсы в профессиональных образовательных организациях: создание и использование» (2015г.)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2800" y="548680"/>
            <a:ext cx="8061200" cy="1143000"/>
          </a:xfrm>
        </p:spPr>
        <p:txBody>
          <a:bodyPr/>
          <a:lstStyle/>
          <a:p>
            <a:r>
              <a:rPr lang="ru-RU" sz="3600" dirty="0" smtClean="0"/>
              <a:t>Значимые достижения педагогического коллектива ППЭТ: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60848"/>
            <a:ext cx="8229600" cy="348498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ru-RU" sz="2000" dirty="0" smtClean="0"/>
              <a:t>2 года подряд педагоги принимают участие в областном конкурсе «Лучший электронный учебно-методический комплекс дисциплины» для профессиональных образовательных организаций, в настоящее время Васильев Д.Ю., Зеляев А.С., Фурсов И.В., преподаватели дисциплин профессионального цикла, разработавшие ЭУМК ПМ 01 «Эксплуатация теплотехнического оборудования и систем тепло- и топливоснабжения» (2015г.) являются победителями данного конкурса.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8061200" cy="1143000"/>
          </a:xfrm>
        </p:spPr>
        <p:txBody>
          <a:bodyPr/>
          <a:lstStyle/>
          <a:p>
            <a:r>
              <a:rPr lang="ru-RU" sz="3600" dirty="0" smtClean="0"/>
              <a:t>Значимые достижения педагогического коллектива ППЭТ: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88840"/>
            <a:ext cx="8640960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ru-RU" sz="1900" dirty="0" smtClean="0"/>
              <a:t>Опыт работы техникума был представлен на уровне области: в рамках семинара-практикума «Информационно-коммуникационные технологии при реализации образовательных программ среднего профессионального образования» в рамках региональной сетевой методической службы и в соответствии с планом мероприятий «Союза директоров профессиональных образовательных организаций Кемеровской области» на секции: Использование системы управления обучением </a:t>
            </a:r>
            <a:r>
              <a:rPr lang="en-US" sz="1900" dirty="0" err="1" smtClean="0"/>
              <a:t>Moodle</a:t>
            </a:r>
            <a:r>
              <a:rPr lang="ru-RU" sz="1900" dirty="0" smtClean="0"/>
              <a:t> в образовательном процессе ГПОУ ППЭТ (</a:t>
            </a:r>
            <a:r>
              <a:rPr lang="ru-RU" sz="1900" smtClean="0"/>
              <a:t>2015г.)</a:t>
            </a:r>
            <a:endParaRPr lang="ru-RU" sz="19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76TGp_report_light">
  <a:themeElements>
    <a:clrScheme name="Default Design 1">
      <a:dk1>
        <a:srgbClr val="000000"/>
      </a:dk1>
      <a:lt1>
        <a:srgbClr val="B4E3EE"/>
      </a:lt1>
      <a:dk2>
        <a:srgbClr val="189180"/>
      </a:dk2>
      <a:lt2>
        <a:srgbClr val="808080"/>
      </a:lt2>
      <a:accent1>
        <a:srgbClr val="FF7F00"/>
      </a:accent1>
      <a:accent2>
        <a:srgbClr val="B3DC27"/>
      </a:accent2>
      <a:accent3>
        <a:srgbClr val="D6EFF5"/>
      </a:accent3>
      <a:accent4>
        <a:srgbClr val="000000"/>
      </a:accent4>
      <a:accent5>
        <a:srgbClr val="FFC0AA"/>
      </a:accent5>
      <a:accent6>
        <a:srgbClr val="A2C722"/>
      </a:accent6>
      <a:hlink>
        <a:srgbClr val="6FB9D7"/>
      </a:hlink>
      <a:folHlink>
        <a:srgbClr val="F93D17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B4E3EE"/>
        </a:lt1>
        <a:dk2>
          <a:srgbClr val="189180"/>
        </a:dk2>
        <a:lt2>
          <a:srgbClr val="808080"/>
        </a:lt2>
        <a:accent1>
          <a:srgbClr val="FF7F00"/>
        </a:accent1>
        <a:accent2>
          <a:srgbClr val="B3DC27"/>
        </a:accent2>
        <a:accent3>
          <a:srgbClr val="D6EFF5"/>
        </a:accent3>
        <a:accent4>
          <a:srgbClr val="000000"/>
        </a:accent4>
        <a:accent5>
          <a:srgbClr val="FFC0AA"/>
        </a:accent5>
        <a:accent6>
          <a:srgbClr val="A2C722"/>
        </a:accent6>
        <a:hlink>
          <a:srgbClr val="6FB9D7"/>
        </a:hlink>
        <a:folHlink>
          <a:srgbClr val="F93D1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EE384"/>
        </a:lt1>
        <a:dk2>
          <a:srgbClr val="FD8334"/>
        </a:dk2>
        <a:lt2>
          <a:srgbClr val="808080"/>
        </a:lt2>
        <a:accent1>
          <a:srgbClr val="F98EB2"/>
        </a:accent1>
        <a:accent2>
          <a:srgbClr val="FCB43E"/>
        </a:accent2>
        <a:accent3>
          <a:srgbClr val="FEEFC2"/>
        </a:accent3>
        <a:accent4>
          <a:srgbClr val="000000"/>
        </a:accent4>
        <a:accent5>
          <a:srgbClr val="FBC6D5"/>
        </a:accent5>
        <a:accent6>
          <a:srgbClr val="E4A337"/>
        </a:accent6>
        <a:hlink>
          <a:srgbClr val="FA6D73"/>
        </a:hlink>
        <a:folHlink>
          <a:srgbClr val="D264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4E1EE"/>
        </a:lt1>
        <a:dk2>
          <a:srgbClr val="2F84AF"/>
        </a:dk2>
        <a:lt2>
          <a:srgbClr val="808080"/>
        </a:lt2>
        <a:accent1>
          <a:srgbClr val="9899C1"/>
        </a:accent1>
        <a:accent2>
          <a:srgbClr val="4BBAC3"/>
        </a:accent2>
        <a:accent3>
          <a:srgbClr val="E6EEF5"/>
        </a:accent3>
        <a:accent4>
          <a:srgbClr val="000000"/>
        </a:accent4>
        <a:accent5>
          <a:srgbClr val="CACADD"/>
        </a:accent5>
        <a:accent6>
          <a:srgbClr val="43A8B0"/>
        </a:accent6>
        <a:hlink>
          <a:srgbClr val="7AC5B9"/>
        </a:hlink>
        <a:folHlink>
          <a:srgbClr val="719FC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576TGp_report_light</Template>
  <TotalTime>394</TotalTime>
  <Words>754</Words>
  <Application>Microsoft Office PowerPoint</Application>
  <PresentationFormat>Экран (4:3)</PresentationFormat>
  <Paragraphs>75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576TGp_report_light</vt:lpstr>
      <vt:lpstr>PowerTemplate</vt:lpstr>
      <vt:lpstr> Информационная образовательная среда</vt:lpstr>
      <vt:lpstr>Цель:</vt:lpstr>
      <vt:lpstr>Слайд 4</vt:lpstr>
      <vt:lpstr>Слайд 5</vt:lpstr>
      <vt:lpstr>Условия, обеспечивающие  эффективное функционирование ИОС:</vt:lpstr>
      <vt:lpstr>Единая методическая тема</vt:lpstr>
      <vt:lpstr>Задачи</vt:lpstr>
      <vt:lpstr>Этапы работы</vt:lpstr>
      <vt:lpstr>Формы повышения ИКТ-компетентности педагогов</vt:lpstr>
      <vt:lpstr>Слайд 11</vt:lpstr>
      <vt:lpstr>Значимые достижения педагогического коллектива ППЭТ:</vt:lpstr>
      <vt:lpstr>Значимые достижения педагогического коллектива ППЭТ:</vt:lpstr>
      <vt:lpstr>Значимые достижения педагогического коллектива ППЭТ:</vt:lpstr>
    </vt:vector>
  </TitlesOfParts>
  <Company>Guild Design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PowerTemplate</dc:title>
  <dc:creator>admin</dc:creator>
  <cp:lastModifiedBy>Гуляева</cp:lastModifiedBy>
  <cp:revision>84</cp:revision>
  <dcterms:created xsi:type="dcterms:W3CDTF">2015-02-24T14:58:32Z</dcterms:created>
  <dcterms:modified xsi:type="dcterms:W3CDTF">2016-08-26T02:52:39Z</dcterms:modified>
</cp:coreProperties>
</file>